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5"/>
  </p:notesMasterIdLst>
  <p:sldIdLst>
    <p:sldId id="292" r:id="rId2"/>
    <p:sldId id="294" r:id="rId3"/>
    <p:sldId id="293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3" r:id="rId12"/>
    <p:sldId id="302" r:id="rId13"/>
    <p:sldId id="3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56B32-56AF-4534-9829-E7AD1EE755EF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D4102-5529-46C8-82D8-1791BF23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4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4102-5529-46C8-82D8-1791BF23D9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1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5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2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538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3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52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1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5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2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0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8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8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0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7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6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3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F837-6488-4662-9325-F1FF308F477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02699A-33FA-4B39-8C05-A4F610DF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7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alairschool25@yandex.ru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dUFH--x297o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96;&#1082;&#1086;&#1083;&#1072;25.&#1088;&#1092;/views/xn--25-6kc3bfr2e.xn--p1ai/files/upload/uchitel_kuzbassa__nauchno_metodicheskiy_zhurnal____3__54__2020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&#1096;&#1082;&#1086;&#1083;&#1072;25.&#1088;&#1092;/views/xn--25-6kc3bfr2e.xn--p1ai/files/upload/a4.pdf" TargetMode="External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calameo.com/read/004948822280b8667c214" TargetMode="External"/><Relationship Id="rId11" Type="http://schemas.openxmlformats.org/officeDocument/2006/relationships/hyperlink" Target="https://www.youtube.com/playlist?list=PLytHPAswHdHnKe3bEcM66mgPr7RkyJtub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youtu.be/X_XdrT_UrtI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&#1096;&#1082;&#1086;&#1083;&#1072;25.&#1088;&#1092;/views/xn--25-6kc3bfr2e.xn--p1ai/files/upload/aktualnye_voprosy_formirovaniya_chitatelskoy_gramotnosti_mladshih_shkolnikov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5.png"/><Relationship Id="rId2" Type="http://schemas.openxmlformats.org/officeDocument/2006/relationships/image" Target="../media/image13.jpeg"/><Relationship Id="rId16" Type="http://schemas.openxmlformats.org/officeDocument/2006/relationships/image" Target="../media/image5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hyperlink" Target="http://imc.tomsk.ru/?page_id=227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artner-unitwin.net/%D0%B2%D0%B5%D0%B1%D0%B8%D0%BD%D0%B0%D1%80%D1%8B" TargetMode="External"/><Relationship Id="rId5" Type="http://schemas.openxmlformats.org/officeDocument/2006/relationships/hyperlink" Target="http://partner-unitwin.net/%d0%b1%d0%b8%d0%b1%d0%bb%d0%b8%d0%be%d1%82%d0%b5%d0%ba%d0%b0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0" y="35820"/>
            <a:ext cx="481960" cy="86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0" y="53269"/>
            <a:ext cx="729700" cy="7307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39"/>
            <a:ext cx="1477900" cy="108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83356" y="10435"/>
            <a:ext cx="2657426" cy="4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E44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Министерство образования Кузбасса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950069" y="1264650"/>
            <a:ext cx="8767762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25 г. Салаира»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83356" y="2821882"/>
            <a:ext cx="95011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образование с целью формирования экологической культуры обучающихся в интересах устойчивого развития 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Опыт реализации модуля  «К устойчивому развитию через «зеленые аксиомы»»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>
                <a:solidFill>
                  <a:srgbClr val="002060"/>
                </a:solidFill>
                <a:latin typeface="Arial" panose="020B0604020202020204" pitchFamily="34" charset="0"/>
              </a:rPr>
              <a:t>Практика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</a:rPr>
              <a:t>Учимся мудрости у природы</a:t>
            </a:r>
            <a:endParaRPr lang="ru-RU" altLang="ru-RU" sz="3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812025" y="5474641"/>
            <a:ext cx="5181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endParaRPr lang="ru-RU" alt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r"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hlinkClick r:id="rId5"/>
              </a:rPr>
              <a:t>salairschool25@yandex.ru</a:t>
            </a:r>
            <a:endParaRPr lang="ru-RU" alt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r" eaLnBrk="1" hangingPunct="1">
              <a:defRPr/>
            </a:pPr>
            <a:r>
              <a:rPr lang="ru-RU" alt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Вагайцева</a:t>
            </a:r>
            <a:r>
              <a:rPr lang="ru-RU" alt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Лариса Александровна, директор</a:t>
            </a:r>
          </a:p>
          <a:p>
            <a:pPr algn="r" eaLnBrk="1" hangingPunct="1">
              <a:defRPr/>
            </a:pPr>
            <a:r>
              <a:rPr lang="ru-RU" alt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8 913-434-64-41</a:t>
            </a:r>
          </a:p>
          <a:p>
            <a:pPr algn="r" eaLnBrk="1" hangingPunct="1">
              <a:defRPr/>
            </a:pPr>
            <a:endParaRPr lang="ru-RU" alt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0" y="35820"/>
            <a:ext cx="481960" cy="86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0" y="53269"/>
            <a:ext cx="729700" cy="7307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39"/>
            <a:ext cx="1477900" cy="108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83356" y="10435"/>
            <a:ext cx="2657426" cy="4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E44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Министерство образования Кузбасса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818967" y="309099"/>
            <a:ext cx="6410633" cy="4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практики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14400" y="1009311"/>
            <a:ext cx="85669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8950" y="1093441"/>
            <a:ext cx="1119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    Качественные и количественные показатели достижения результатов реализации практики </a:t>
            </a:r>
          </a:p>
        </p:txBody>
      </p:sp>
      <p:graphicFrame>
        <p:nvGraphicFramePr>
          <p:cNvPr id="12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19540"/>
              </p:ext>
            </p:extLst>
          </p:nvPr>
        </p:nvGraphicFramePr>
        <p:xfrm>
          <a:off x="171450" y="1495581"/>
          <a:ext cx="11849100" cy="530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1117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системе управления:</a:t>
                      </a:r>
                      <a:endParaRPr lang="ru-RU" sz="1200" b="1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fontAlgn="auto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обеспечена целостность всех направлений деятельности школы, как Школы устойчивого развития, на основе формирования основ культуры устойчивого развития у всех субъектов образования; </a:t>
                      </a:r>
                      <a:endParaRPr lang="ru-RU" sz="1200" b="1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fontAlgn="auto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получило развитие сетевое взаимодействие педагогов в области образования для устойчивого развития;</a:t>
                      </a:r>
                      <a:endParaRPr lang="ru-RU" sz="1200" b="1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fontAlgn="auto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школы и просветительская работа с населением ориентированы на формирование «зеленого» уклада школьной жизни; </a:t>
                      </a:r>
                      <a:endParaRPr lang="ru-RU" sz="1200" b="1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fontAlgn="auto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усилена связь учебно-проектной деятельности обучающихся с решением   задач устойчивого развития местного сообщества</a:t>
                      </a:r>
                      <a:endParaRPr lang="ru-RU" sz="1200" b="1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384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расширении партнерских отношений: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30 % родителей (законных представителей) будет включено в различные формы активного взаимодействия со школой (через участие в решении текущих проблем, участие в общешкольных мероприятиях и т.д.);</a:t>
                      </a:r>
                    </a:p>
                    <a:p>
                      <a:pPr lvl="0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3 партнеров социума (учреждений, организаций, физических лиц) будет участниками реализации социально значимых проектов школы.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4049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Обучающиеся: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fontAlgn="auto"/>
                      <a:r>
                        <a:rPr lang="ru-RU" sz="1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100% обучающихся сформированы представления о базовых национальных ценностях российского общества,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осознание культурной идентичности и культурного многообразия мира</a:t>
                      </a:r>
                      <a:r>
                        <a:rPr lang="ru-RU" sz="1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освоение обучающимися социального опыта, основных социальных ролей, соответствующих ведущей деятельности данного возраста, норм и правил общественного поведения;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- 100% обучающихся 5-10 классов включены в овладение основами культуры устойчивого развития, в том числе, посредством совершенствования учебно-проектной деятельности, в целях: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трудовой и профессиональной ориентации с учетом стратегической направленности страны и задач развития города по формированию «зеленой» экономики;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сохранения здоровья и предупреждения проблем социализации молодежи в общество будущего (формирования гражданской, культурной, этнокультурной идентичности);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формирования опыта личного участия в творческой созидательной коллективной деятельности школы и местного сообщества по созданию «зеленого» уклада школьной жизни как мини-модели общества устойчивого развития; </a:t>
                      </a:r>
                    </a:p>
                    <a:p>
                      <a:pPr lvl="0" fontAlgn="auto"/>
                      <a:r>
                        <a:rPr lang="ru-RU" sz="1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 80% обучающихся включены в деятельность ученического самоуправления,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активно участвующего в формировании уклада жизни школы как мини-модели общества устойчивого развития; в учебную проектно-исследовательскую деятельность;</a:t>
                      </a:r>
                    </a:p>
                    <a:p>
                      <a:pPr lvl="0" fontAlgn="auto"/>
                      <a:r>
                        <a:rPr lang="ru-RU" sz="1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максимальное количество учащихся включено в систему дополнительного образования, внеурочной деятельности, воспитательной работы, позволяющих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осваивать опыт отношения к различным культурам, основанный на понимании ценности культурного многообразия, его связи с сохранением природного разнообразия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518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Родители (законные представители):</a:t>
                      </a:r>
                      <a:endParaRPr lang="ru-RU" sz="120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повышена экологическая и педагогическая культура родителей, система работы с «зелеными аксиомами» способствует совершенствованию семейного воспитания, усилению роли семьи в воспитании детей</a:t>
                      </a:r>
                      <a:endParaRPr lang="ru-RU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5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0" y="35820"/>
            <a:ext cx="481960" cy="86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0" y="53269"/>
            <a:ext cx="729700" cy="7307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39"/>
            <a:ext cx="1477900" cy="108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83356" y="10435"/>
            <a:ext cx="2657426" cy="4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E44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Министерство образования Кузбасса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14400" y="1009311"/>
            <a:ext cx="85669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818967" y="309099"/>
            <a:ext cx="6677333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представлении практики в рамках научно-методических мероприятий муниципального/регионального уровня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205038" y="1081461"/>
            <a:ext cx="6557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школы был представлен на различных уровнях: 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83356" y="1451349"/>
            <a:ext cx="10261600" cy="53306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Международном: 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выездном расширенном заседании бюро Научного совета и сетевой кафедры ЮНЕСКО «Экологическое образование для устойчивого развития в глобальном мире» при ФГБНУ «Институт стратегии развития образования Российской академии образования» совместно с Общественным советом базовой организации государств стран СНГ по экологическому образованию. (</a:t>
            </a:r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11,12 декабря 2018 год, Республика Беларусь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Тема заседания: «Новые подходы к конструированию содержания экологического образования в интересах устойчивого развития» </a:t>
            </a:r>
            <a:r>
              <a:rPr lang="ru-RU" alt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На переговорной площадке «Реализация концепции экологического образования», октябрь, 2022 г.  (Москва)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Всероссийском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конкурсе «Национальная экологическая премия им. В. И. Вернадского» Х (Юбилейная) Всероссийская научно-практическая конференция «Научно-методическое сопровождение реализации ФГОС: опыт, проблемы, пути их преодоления».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Всероссийском конкурсе «Поиск мультфильма для понимания сложных целей устойчивого развития», 2021 г. (ПОБЕДИТЕЛИ)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Неоднократно становились полуфиналистами Всероссийского конкурса «Большая перемена» (2020 г. девять учащихся 8-11 классов   г. Новосибирск; 2021 г.  10 человек г Владивосток; 2022 г. 8 полуфиналистов и 1 финалист г. Владивосток) и др. 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Региональном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уровнях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областном семинаре-практикуме «Увеличение дидактического разнообразия на разных этапах формирования функциональной грамотности школьников» презентация опыта работы по теме «Модель заданий по естественно-научной грамотности»,   октябрь, 2021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КРИПКиПРО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на областном семинаре  «Эффективные практики обучения в деятельности учителя: формирование читательской грамотности», апрель, 2022 г.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КРИПКиПРО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на областном  семинаре 25 ноября 2022 г. опыт работы по теме «Школа устойчивого развития: восхождение к профессионализму»;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в рамках дней  науки в Кузбассе, 25 февраля  2021 г.: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КРИПКиПРО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(в рамках Года науки и технологий в РФ) проведено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межпредметное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внеурочное занятие в режиме онлайн по теме «Формирование компетенций естественно-научной грамотности у старших школьников через внеурочную деятельность».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управленческий социально значимый проект «К устойчивому развитию через «зеленые аксиомы», 2020-2021 гг.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школе реализуется проект «Зеленый свет», создан и работает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экотряд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https://youtu.be/dUFH--x297o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школа25.рф/</a:t>
            </a:r>
            <a:r>
              <a:rPr lang="ru-RU" sz="1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index?id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/2Новости/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ТьюторскоеСопровождение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0" y="35820"/>
            <a:ext cx="481960" cy="86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0" y="53269"/>
            <a:ext cx="729700" cy="7307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39"/>
            <a:ext cx="1477900" cy="108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83356" y="10435"/>
            <a:ext cx="2657426" cy="4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E44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Министерство образования Кузбасса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818967" y="309099"/>
            <a:ext cx="6677333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представлении практики в рамках научно-методических мероприятий муниципального/регионального уровня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14400" y="1009311"/>
            <a:ext cx="85669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83356" y="1096285"/>
            <a:ext cx="9428862" cy="529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360363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Вагайцева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Л.А. Новый образ школы создают ученики. // Российское образование. – 2019 –  С.   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96-67. </a:t>
            </a:r>
            <a:r>
              <a:rPr lang="ru-RU" altLang="ru-RU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://ru.calameo.com/read/004948822280b8667c214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60363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Вагайцева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Л.А.,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Прекина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Е.Г.  Идеи устойчивого развития на уроке /   Л.А.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Вагайцева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Е.Г.Прекина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 // Идеи устойчивого развития на уроках. Пособие. – М.: Изд-во «Перо», 2021.-   84 с. - Текст: непосредственный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360363" algn="just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школа25.рф/</a:t>
            </a:r>
            <a:r>
              <a:rPr lang="en-US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views/</a:t>
            </a:r>
            <a:r>
              <a:rPr lang="en-US" alt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xn</a:t>
            </a:r>
            <a:r>
              <a:rPr lang="en-US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--25-6kc3bfr2e.xn--</a:t>
            </a:r>
            <a:r>
              <a:rPr lang="en-US" alt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p1ai/files/upload/a4.pdf</a:t>
            </a:r>
            <a:r>
              <a:rPr lang="en-US" alt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«Зеленый свет» проектная задача «Границы дозволенного». Практическая реализация проектной задачи /А.А.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Досова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Т.В.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Вардашкина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[и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- Текст: непосредственный //  Образование –    2030: Учиться. Преподавать. Действовать: Неправительственный экологический фонд имени В.И. Вернадского //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Всероссийская конференция по экологическому образованию:  сб.     научных статей и докладов.  -  М. : 2021.- С. 374 -378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en-US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Кузбасса (Научно-методический журнал) № 3 (54)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школа25.рф/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views/</a:t>
            </a:r>
            <a:r>
              <a:rPr lang="en-US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xn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--25-6kc3bfr2e.xn--p1ai/files/upload/uchitel_kuzbassa__nauchno_metodicheskiy_zhurnal____3__54__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2020.pdf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360363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формирования читательской грамотности младших школьников : методические рекомендации / Е. П. Лебедева, Л. А.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Вагайцева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 Г.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Прекина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[и др.] ; Министерство образования Кузбасса, Кузбасский региональный институт повышения квалификации и переподготовки работников образования. - Кемерово : Изд-во КРИПКИПРО, 2022. - 106 с. : ил., табл.; 21 см.; ISBN 978-5-7148-0778-7 : 200 экз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школа25.рф/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views/</a:t>
            </a:r>
            <a:r>
              <a:rPr lang="en-US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xn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--25-6kc3bfr2e.xn--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p1ai/files/upload/aktualnye_voprosy_formirovaniya_chitatelskoy_gramotnosti_mladshih_shkolnikov.pdf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школы по данному направлению представлен на сайте Международного сетевого партнерства «Учимся жить устойчиво в глобальном мире: Экология. Здоровье. Безопасность». (программа УНИТВИТ/ЮНЕСКО). </a:t>
            </a: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https://youtu.be/X_XdrT_UrtI</a:t>
            </a:r>
            <a:endParaRPr lang="ru-RU" altLang="ru-RU" sz="14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видеоконсультации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сетевого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 по работе с зеленой аксиомой  </a:t>
            </a: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</a:t>
            </a:r>
            <a:r>
              <a:rPr lang="ru-RU" altLang="ru-RU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www.youtube.com/playlist?list=PLytHPAswHdHnKe3bEcM66mgPr7RkyJtub</a:t>
            </a:r>
            <a:endParaRPr lang="ru-RU" altLang="ru-RU" sz="14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356" y="6391581"/>
            <a:ext cx="10409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Сертификаты, дипломы и другие документы, подтверждающие ее представление в профессиональном сообществе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13" y="1226507"/>
            <a:ext cx="3830158" cy="541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0" y="35820"/>
            <a:ext cx="481960" cy="86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0" y="53269"/>
            <a:ext cx="729700" cy="7307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818967" y="309099"/>
            <a:ext cx="6410633" cy="4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14400" y="1009311"/>
            <a:ext cx="85669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13" y="1226507"/>
            <a:ext cx="4138919" cy="541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51" y="1226507"/>
            <a:ext cx="3437216" cy="541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10" y="1226507"/>
            <a:ext cx="3826176" cy="541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3" y="1226507"/>
            <a:ext cx="7653893" cy="541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3" y="1226507"/>
            <a:ext cx="7657884" cy="541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67" y="1226507"/>
            <a:ext cx="3825807" cy="541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51" y="1226507"/>
            <a:ext cx="3826026" cy="541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07" y="1226505"/>
            <a:ext cx="7661308" cy="5413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51" y="1248842"/>
            <a:ext cx="7624102" cy="539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59" y="1248844"/>
            <a:ext cx="7632449" cy="539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51" y="1248845"/>
            <a:ext cx="7629801" cy="539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39"/>
            <a:ext cx="1477900" cy="108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583356" y="10435"/>
            <a:ext cx="2657426" cy="4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E44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Министерство образования Кузбасса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30058" y="1226502"/>
            <a:ext cx="6928806" cy="5411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0037" y="1211443"/>
            <a:ext cx="3819712" cy="5426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16152" y="1224586"/>
            <a:ext cx="3797304" cy="5413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14808" y="1248841"/>
            <a:ext cx="3789664" cy="53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0"/>
                            </p:stCondLst>
                            <p:childTnLst>
                              <p:par>
                                <p:cTn id="59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71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83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9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000"/>
                            </p:stCondLst>
                            <p:childTnLst>
                              <p:par>
                                <p:cTn id="107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3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40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131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7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8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4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0"/>
                            </p:stCondLst>
                            <p:childTnLst>
                              <p:par>
                                <p:cTn id="155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1000"/>
                            </p:stCondLst>
                            <p:childTnLst>
                              <p:par>
                                <p:cTn id="1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2000"/>
                            </p:stCondLst>
                            <p:childTnLst>
                              <p:par>
                                <p:cTn id="167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80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9000"/>
                            </p:stCondLst>
                            <p:childTnLst>
                              <p:par>
                                <p:cTn id="179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0" y="35820"/>
            <a:ext cx="481960" cy="86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0" y="53269"/>
            <a:ext cx="729700" cy="7307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39"/>
            <a:ext cx="1477900" cy="108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83356" y="10435"/>
            <a:ext cx="2657426" cy="4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E44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Министерство образования Кузбасса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818967" y="309099"/>
            <a:ext cx="6410633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25 г. Салаира»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14400" y="1009311"/>
            <a:ext cx="85669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8950" y="1307975"/>
            <a:ext cx="8742401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воспитательной практики: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Дзятковская</a:t>
            </a:r>
            <a:r>
              <a:rPr lang="ru-RU" alt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Николаевна, </a:t>
            </a:r>
            <a:r>
              <a:rPr lang="ru-RU" alt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lang="ru-RU" alt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сотрудник лаборатории дидактики и философии образования, доктор биологических наук, профессор, руководитель сетевой кафедрой ЮНЕСКО факультета глобальных процессов МГУ им. М.В. Ломоносова при ФГБНУ «Институт стратегии развития образования РАО». Академик Российской Экологической Академии;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Пустовалова Вега Вадимовна</a:t>
            </a:r>
            <a:r>
              <a:rPr lang="ru-RU" alt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координатор партнерства «Учимся жить устойчиво в глобальном мире!», директор муниципального автономного учреждения информационно-методического центра города Томска, кандидат педагогических наук, эксперт сетевой кафедры ЮНЕСКО ФГБНУ «ИСРО РАО»;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Вагайцева</a:t>
            </a: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Александровна,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«СОШ № 25 г. Салаира», почетный работник общего образования;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Прекина</a:t>
            </a: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Григорьевна,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МБОУ «СОШ № 25 г. Салаира», </a:t>
            </a:r>
            <a:r>
              <a:rPr lang="ru-RU" alt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Татьяна Валерьевна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директора по воспитательной работе;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Шван</a:t>
            </a: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Сергеевна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директора по учебной работе;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Досова</a:t>
            </a: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руководитель творческой группы «Зеленый свет».</a:t>
            </a:r>
          </a:p>
        </p:txBody>
      </p:sp>
    </p:spTree>
    <p:extLst>
      <p:ext uri="{BB962C8B-B14F-4D97-AF65-F5344CB8AC3E}">
        <p14:creationId xmlns:p14="http://schemas.microsoft.com/office/powerpoint/2010/main" val="32909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0" y="35820"/>
            <a:ext cx="481960" cy="86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0" y="53269"/>
            <a:ext cx="729700" cy="7307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39"/>
            <a:ext cx="1477900" cy="108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83356" y="10435"/>
            <a:ext cx="2657426" cy="4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E44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Министерство образования Кузбасса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818967" y="309099"/>
            <a:ext cx="6410633" cy="4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Актуальность и аннотация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14400" y="1009311"/>
            <a:ext cx="85669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68976" y="1023456"/>
            <a:ext cx="889412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Здоровье, качество жизни, мир на Земле зависят от следования этим простым истинам –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«зеленым аксиомам»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(Хартия Земли)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образование занимает особое место в государственной образовательной политике нашей страны. Его важность  зафиксирована в Конституции РФ и Указе Президента РФ от 2 июля 2021г. № 400 «О стратегии национальной безопасности Российской Федерации». Экологическое образование рассматривается в качестве фактора национальной безопасности и сохранения культурного суверенитета страны.</a:t>
            </a:r>
            <a:endParaRPr lang="ru-RU" altLang="ru-RU" sz="16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экологической культуры личности становится важным направлением в обучении.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632941" y="3332163"/>
            <a:ext cx="1151096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2131070" y="4485480"/>
            <a:ext cx="11510963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593254" y="4606925"/>
            <a:ext cx="114950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593254" y="4675188"/>
            <a:ext cx="11503025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6962" y="3317754"/>
            <a:ext cx="1961875" cy="1364533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744066" y="3332163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ЭКО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632941" y="3798888"/>
            <a:ext cx="1911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i="1">
                <a:solidFill>
                  <a:srgbClr val="FF0000"/>
                </a:solidFill>
                <a:latin typeface="Arial" panose="020B0604020202020204" pitchFamily="34" charset="0"/>
              </a:rPr>
              <a:t>Четыре основных компонента экологического образования 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3974131" y="3378903"/>
            <a:ext cx="364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Эко</a:t>
            </a:r>
            <a:r>
              <a:rPr lang="ru-RU" altLang="ru-RU" sz="1800">
                <a:latin typeface="Arial" panose="020B0604020202020204" pitchFamily="34" charset="0"/>
              </a:rPr>
              <a:t>логическая грамотность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3948731" y="3669416"/>
            <a:ext cx="401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Эко</a:t>
            </a:r>
            <a:r>
              <a:rPr lang="ru-RU" altLang="ru-RU" sz="1800">
                <a:latin typeface="Arial" panose="020B0604020202020204" pitchFamily="34" charset="0"/>
              </a:rPr>
              <a:t>логическая образованность</a:t>
            </a: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3982068" y="3928178"/>
            <a:ext cx="364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Эко</a:t>
            </a:r>
            <a:r>
              <a:rPr lang="ru-RU" altLang="ru-RU" sz="1800" dirty="0">
                <a:latin typeface="Arial" panose="020B0604020202020204" pitchFamily="34" charset="0"/>
              </a:rPr>
              <a:t>логическая компетентность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3982068" y="4188528"/>
            <a:ext cx="3641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Эко</a:t>
            </a:r>
            <a:r>
              <a:rPr lang="ru-RU" altLang="ru-RU" sz="1800">
                <a:latin typeface="Arial" panose="020B0604020202020204" pitchFamily="34" charset="0"/>
              </a:rPr>
              <a:t>логическая культура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743818" y="3563053"/>
            <a:ext cx="906463" cy="174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50168" y="3828166"/>
            <a:ext cx="906463" cy="174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750168" y="4090103"/>
            <a:ext cx="906463" cy="174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710481" y="4369503"/>
            <a:ext cx="904875" cy="174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48781" y="3332162"/>
            <a:ext cx="1961875" cy="1364533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812316" y="3406609"/>
            <a:ext cx="1831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аксиома» </a:t>
            </a:r>
            <a:r>
              <a:rPr lang="ru-RU" altLang="ru-RU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вектор от нового способа мышления к новому способу поведения в природе, социуме, экономике</a:t>
            </a:r>
            <a:endParaRPr lang="ru-RU" altLang="ru-RU" sz="1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583356" y="4737008"/>
            <a:ext cx="85846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общество, общество рисков, сетевой век, цифровая революция, ориентация мира на новый тип развития цивилизации - 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развитие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изменяют миссию социализации обучающихся: теперь это должна быть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опережающая социализация, ориентированная на будущее общество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 не отрицая «обязательств» социализации относительно традиции и культуры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противоречие: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характером отбора содержания экологического воспитания в педагогике и традициями конструирования содержания экологического образования в современной школе. </a:t>
            </a: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0" y="35820"/>
            <a:ext cx="481960" cy="86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0" y="53269"/>
            <a:ext cx="729700" cy="7307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39"/>
            <a:ext cx="1477900" cy="108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83356" y="10435"/>
            <a:ext cx="2657426" cy="4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E44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Министерство образования Кузбасса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818967" y="309099"/>
            <a:ext cx="6410633" cy="4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задачи, планируемые результаты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14400" y="1009311"/>
            <a:ext cx="85669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22275" y="1179788"/>
            <a:ext cx="995045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формирования  экологического способа поведения 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интересах устойчивого развития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 работу с «зеленой аксиомой»</a:t>
            </a:r>
            <a:r>
              <a:rPr lang="ru-RU" alt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принципиальная возможность гармонии человека и природы на основе знания границ дозволенного и готовности учиться мудрости у природы». </a:t>
            </a:r>
            <a:endParaRPr lang="ru-RU" altLang="ru-RU" sz="1500" dirty="0">
              <a:latin typeface="Arial" panose="020B0604020202020204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22275" y="1915023"/>
            <a:ext cx="995045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 методический конструктор работы с зеленой аксиомой </a:t>
            </a:r>
            <a:r>
              <a:rPr lang="ru-RU" alt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принципиальная возможность гармонии человека и природы на основе знания границ дозволенного и готовности учиться мудрости у природы»;</a:t>
            </a:r>
            <a:endParaRPr lang="ru-RU" alt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познакомить детей с  содержанием «зеленой аксиомы»:</a:t>
            </a: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помочь учащимся осознать, почему понимание устойчивого развития значимо для каждого;  активно вовлекать учащихся в обсуждение проблем устойчивого развития; научить рассматривать проблемы с различных точек зрения; стимулировать учащихся к размышлению о проблемах не только в классе или школе, но и вне системы формального образования;</a:t>
            </a:r>
            <a:r>
              <a:rPr lang="ru-RU" altLang="ru-RU" sz="1500" dirty="0"/>
              <a:t> </a:t>
            </a:r>
            <a:r>
              <a:rPr lang="ru-RU" altLang="ru-RU" sz="1500" dirty="0">
                <a:latin typeface="Times New Roman" panose="02020603050405020304" pitchFamily="18" charset="0"/>
              </a:rPr>
              <a:t>внедрять проектную деятельность школьников в урочную, внеурочную деятельность и воспитательную работу;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 </a:t>
            </a: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презентовать </a:t>
            </a:r>
            <a:r>
              <a:rPr lang="ru-RU" altLang="ru-RU" sz="1500" dirty="0">
                <a:latin typeface="Times New Roman" panose="02020603050405020304" pitchFamily="18" charset="0"/>
              </a:rPr>
              <a:t>   о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бобщенный способ действий - умение моделировать границы своей  деятельности   в содержательных рамках общего понятия «зеленой аксиомы»; </a:t>
            </a:r>
            <a:endParaRPr lang="ru-RU" altLang="ru-RU" sz="1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 уровня </a:t>
            </a:r>
            <a:r>
              <a:rPr lang="ru-RU" alt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экологического способа поведения обучающихся (входная диагностика, промежуточная, итоговая) 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22276" y="4722813"/>
            <a:ext cx="99504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  </a:t>
            </a:r>
            <a:endParaRPr lang="en-US" altLang="ru-RU" sz="1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результатов экологического  воспитания на уровне начального, основного, среднего   общего образования (Рабочая программа воспитания МБОУ «СОШ № 25 г. Салаира»);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sz="15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рефлексивно-оценочные </a:t>
            </a:r>
            <a:r>
              <a:rPr lang="ru-RU" altLang="ru-RU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умения: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рефлексировать личный опыт решения противоречия «поведение человека – его последствия для качества окружающей среды»;</a:t>
            </a:r>
            <a:r>
              <a:rPr lang="ru-RU" altLang="ru-RU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sz="15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Рефлексивно-оценочная </a:t>
            </a:r>
            <a:r>
              <a:rPr lang="ru-RU" altLang="ru-RU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которая  </a:t>
            </a: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в трех направлениях: внешнем – в отношении последствий своих действий для окружающей среды;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</a:t>
            </a:r>
            <a:r>
              <a:rPr lang="ru-RU" alt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нутреннем </a:t>
            </a: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отношении самосознания, своего внутреннего мира и ценностных </a:t>
            </a:r>
            <a:r>
              <a:rPr lang="ru-RU" alt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ориентаций; </a:t>
            </a:r>
            <a:r>
              <a:rPr lang="ru-RU" altLang="ru-RU" sz="1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деятельностном</a:t>
            </a:r>
            <a:r>
              <a:rPr lang="ru-RU" alt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отношении организации и управления своей деятельностью, сотрудничеством, коммуникациями. </a:t>
            </a:r>
            <a:endParaRPr lang="ru-RU" altLang="ru-RU" sz="1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0" y="35820"/>
            <a:ext cx="481960" cy="86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0" y="53269"/>
            <a:ext cx="729700" cy="7307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39"/>
            <a:ext cx="1477900" cy="108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83356" y="10435"/>
            <a:ext cx="2657426" cy="4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E44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Министерство образования Кузбасса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477900" y="379887"/>
            <a:ext cx="783907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практики и количество участников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14400" y="1009311"/>
            <a:ext cx="85669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19150" y="1378763"/>
            <a:ext cx="9501188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Начальная школа (1-4 классы) – 60 чел.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Средняя школа (5 - 9 классы) – 80 чел.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  Старшая школа (10-11 классы) – 20 чел.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 Социальные партнёры – 5 чел.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Социум района школы – 60 чел.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Учителя школы – 20 чел.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КОЛИЧЕСТВО УЧАСТНИКОВ:  – 245 чел</a:t>
            </a:r>
            <a:r>
              <a:rPr lang="ru-RU" altLang="ru-RU" sz="1800" dirty="0" smtClean="0">
                <a:latin typeface="Arial" panose="020B0604020202020204" pitchFamily="34" charset="0"/>
              </a:rPr>
              <a:t>.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587750" y="4480219"/>
            <a:ext cx="1376363" cy="1331913"/>
          </a:xfrm>
          <a:prstGeom prst="line">
            <a:avLst/>
          </a:prstGeom>
          <a:ln>
            <a:solidFill>
              <a:srgbClr val="4BE5E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428875" y="4492919"/>
            <a:ext cx="2527300" cy="98742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83163" y="4484982"/>
            <a:ext cx="2511425" cy="19812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930775" y="4427832"/>
            <a:ext cx="95250" cy="1016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148638" y="5869282"/>
            <a:ext cx="95250" cy="103187"/>
          </a:xfrm>
          <a:prstGeom prst="ellipse">
            <a:avLst/>
          </a:prstGeom>
          <a:solidFill>
            <a:srgbClr val="D7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587750" y="4480219"/>
            <a:ext cx="1376363" cy="1331913"/>
          </a:xfrm>
          <a:prstGeom prst="line">
            <a:avLst/>
          </a:prstGeom>
          <a:ln>
            <a:solidFill>
              <a:srgbClr val="4BE5E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428875" y="4492919"/>
            <a:ext cx="2527300" cy="98742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83163" y="4484982"/>
            <a:ext cx="2511425" cy="19812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930775" y="4427832"/>
            <a:ext cx="95250" cy="1016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148638" y="5869282"/>
            <a:ext cx="95250" cy="103187"/>
          </a:xfrm>
          <a:prstGeom prst="ellipse">
            <a:avLst/>
          </a:prstGeom>
          <a:solidFill>
            <a:srgbClr val="D7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3" y="4427832"/>
            <a:ext cx="1728788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4" y="4427832"/>
            <a:ext cx="1601787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84" y="4404018"/>
            <a:ext cx="1338263" cy="211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7" y="4388937"/>
            <a:ext cx="1800225" cy="2128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102" y="4394495"/>
            <a:ext cx="1652588" cy="212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664" y="4388938"/>
            <a:ext cx="1836738" cy="2128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8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0" y="35820"/>
            <a:ext cx="481960" cy="86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0" y="53269"/>
            <a:ext cx="729700" cy="7307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39"/>
            <a:ext cx="1477900" cy="108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83356" y="10435"/>
            <a:ext cx="2657426" cy="4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E44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Министерство образования Кузбасса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912069" y="237497"/>
            <a:ext cx="6410633" cy="77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 ресурсов, необходимых для внедрения практики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14400" y="1009311"/>
            <a:ext cx="85669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83356" y="1138893"/>
            <a:ext cx="92675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оснащена новейшим цифровым оборудованием (эл. микроскопы, панели, видеокамеры,   компьютеры, 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принтеры, сканеры, фотоаппараты и др.);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пришкольного участка – 1574,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кв. метров,   на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высажено около 150 экз. деревьев, кустарников и цветов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кв.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отведено для выращивания саженцев кедра, дуба, сосны и другие.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009711" y="2905903"/>
            <a:ext cx="44148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НАУЧНО-МЕТОДИЧЕСКИЕ: 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83356" y="3244457"/>
            <a:ext cx="9267550" cy="317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сеть Интернет: 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Библиотека, фильмотека, презентации |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PARTNER-UNITWIN.NET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устойчивого развития».   Ведущий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Дзятковская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Е.Н., руководитель Партнерства Кафедры ЮНЕСКО по изучению глобальных проблем и возникающих социальных и этических вызовов для больших городов и их населения на факультете глобальных процессов МГУ им М.В. Ломоносова «Экологическое образование для устойчивого развития в глобальном мире»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Вебинары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|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PARTNER-UNITWIN.NET</a:t>
            </a:r>
            <a:endParaRPr lang="ru-RU" altLang="ru-RU" sz="16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Межрегиональное Сетевое партнерство — МАУ ИМЦ (tomsk.ru)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25 г. Салаира  библиотека, фильмотека, презентации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публикации научных руководителей. 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«Школа устойчивого развития»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|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PARTNER-UNITWIN.NET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публикации  педагогов школы: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4065588"/>
            <a:ext cx="1808163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0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0" y="35820"/>
            <a:ext cx="481960" cy="86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0" y="53269"/>
            <a:ext cx="729700" cy="7307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39"/>
            <a:ext cx="1477900" cy="108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83356" y="10435"/>
            <a:ext cx="2657426" cy="4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E44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Министерство образования Кузбасса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818967" y="237497"/>
            <a:ext cx="6410633" cy="77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 ресурсов, необходимых для внедрения практики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14400" y="1009311"/>
            <a:ext cx="85669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93319" y="1097887"/>
            <a:ext cx="940911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руководители и авторы практики:  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Дзятковская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ведущий научный сотрудник лаборатории дидактики и философии образования, доктор биологических наук, профессор, руководитель сетевой кафедрой ЮНЕСКО факультета глобальных процессов МГУ им. М.В. Ломоносова при ФГБНУ «Институт стратегии развития образования РАО». Академик Российской Экологической Академии;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Вега Вадимовна Пустовалова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координатор партнерства «Учимся жить устойчиво в глобальном мире!», директор муниципального автономного учреждения информационно-методического центра города Томска, кандидат педагогических наук, эксперт сетевой кафедры ЮНЕСКО ФГБНУ «ИСРО РАО»;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школы, которые все 100% прошли курсы «Как осваивать идеи устойчивого развития?»   2022, 24 часа на базе МАУ «ИМЦ» г. Томска; «Новая модель экологического образования в ключе ФГОС», 24 часа, 2021 г. (МАУ ИМЦ г. Томск).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партнеры -  участие представителей местного сообщества в управлении школой, предоставление школе дополнительных образовательных возможностей.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Бизнес-партнеры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компании ЗАО «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Стройсервис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(Методическое сопровождение и консультирование по конкурсу юниоров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Juniors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Компетенция «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Ланшафтный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дизайн»  (14-16 лет); Компетенция «Охрана окружающей среды» (14-16 лет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0" y="35820"/>
            <a:ext cx="481960" cy="86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0" y="53269"/>
            <a:ext cx="729700" cy="7307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39"/>
            <a:ext cx="1477900" cy="108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83356" y="10435"/>
            <a:ext cx="2657426" cy="4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E44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Министерство образования Кузбасса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818967" y="251949"/>
            <a:ext cx="6410633" cy="77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формы реализации воспитательной практики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14400" y="1009311"/>
            <a:ext cx="85669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460369"/>
              </p:ext>
            </p:extLst>
          </p:nvPr>
        </p:nvGraphicFramePr>
        <p:xfrm>
          <a:off x="142875" y="1363571"/>
          <a:ext cx="11944350" cy="5310489"/>
        </p:xfrm>
        <a:graphic>
          <a:graphicData uri="http://schemas.openxmlformats.org/drawingml/2006/table">
            <a:tbl>
              <a:tblPr/>
              <a:tblGrid>
                <a:gridCol w="4801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40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реализации воспитательной практики 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реализации воспитательной практики 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1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этап.  Первое понимание «зеленой аксиомы». «Зеленая аксиома» в научной (сокращенной) формулировке, к которой нужно подобрать педагогически адаптированную форму.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Апробировать методический конструктор работы с зеленой аксиомой </a:t>
                      </a:r>
                      <a:r>
                        <a:rPr kumimoji="0" lang="ru-RU" altLang="ru-RU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altLang="ru-RU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принципиальная возможность гармонии человека и природы на основе знания границ дозволенного и готовности учиться мудрости у природы»: а</a:t>
                      </a: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ктуализация имеющихся знаний и опыта. Поиск мультфильмов, литературных произведений, подбор инфографики.   Работа со значением метапонятия. Работа с лексическим значением слова и контекстом их использования.  Ключевые понятия: гармония, баланс, мир.  Представить  «Зеленую аксиому» в педагогически адаптированной форме (например, сказка).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8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этап.  Поиск смыслов «зеленой аксиомы». 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 и моделирование метазнания «баланс» в реальную ситуацию. Поиск своего отношения к понятию «баланс» Моделирование выделенного отношения в предметной, графической форме и преобразование модели отношения, связей для изучения его свойств в «чистом виде». Формулировка Правил баланса в  собственной деятельности, в окружающей среде. Принципы поведения человека и баланса. Формулировка обобщённого понятия: Баланс - это понятие социальное? Экономическое? Экологическое?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0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этап.  Поиск своих ценностно-смысловых установок в смысловых полях «зеленой аксиомы»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обобщенного способа действия. Составление ценностей способов действия. Выполнение итогового задания: Составить презентацию по теме «Какие качества человека отрицательно влияют на экосистему». Подобрать фотографии, картинки, видеоролики, написать эссе  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1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этап. Моделирование границ деятельности человека в содержательных рамках общего понятия. Обобщенный способ действий - умение моделировать границы своей  деятельности   в содержательных рамках общего понятия. Создать творческий продукт, проект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Учебно-проектная деятельность. Разновозрастное сотрудничество учащихся.  1. Эссе об изученном метапредметном понятии. Вариант 2. Учебно-практическое задание проектного типа. Вариант 3. В соответствии со смыслом изученного понятия напишите основные правила поведения человека по отношению к природе.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2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этап. Итоговая рефлексия ученика, в которой уже дифференцируется форма «зеленой аксиомы» (например, сказка); общее (метапредметное) понятие, лежащее в основе «зеленой аксиомы»;  использование обобщенного способа действий – умения моделировать границы своей деятельности  в содержательных рамках общего понятия.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Рефлексия. Как ты работал с «зеленой аксиомой»? (анализ организации деятельности ученика). Был ли эмоциональный отклик у тебя на какой-либо учебный материал или информацию, привлеченную вне школы (что удивило, порадовало – чем?)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Сформулируй правила школьной  жизни,  человека, общества, необходимые для устойчивого развития.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2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этап.  Диагностика планируемых результатов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рефлексивно-оценочные умения: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рефлексировать личный опыт решения противоречия «поведение человека – его последствия для качества окружающей среды»; </a:t>
                      </a:r>
                      <a:r>
                        <a:rPr kumimoji="0" lang="ru-RU" alt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Рефлексивно-оценочная деятельность: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выявлять в культурных текстах  характер отношений человека с природой, выраженный в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языке метафор, иносказаний,  давать ему оценку с точки зрения экологического императива;</a:t>
                      </a:r>
                      <a:r>
                        <a:rPr kumimoji="0" lang="ru-RU" alt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демонстрировать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личный опыт  в практическом решении проблем устойчивого развития местного сообщества: делать нравственно обоснованный выбор поведения в жизненных ситуациях.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7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0" y="35820"/>
            <a:ext cx="481960" cy="86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00" y="53269"/>
            <a:ext cx="729700" cy="7307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39"/>
            <a:ext cx="1477900" cy="108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83356" y="10435"/>
            <a:ext cx="2657426" cy="4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4E44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Министерство образования Кузбасса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818967" y="309099"/>
            <a:ext cx="6410633" cy="41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воспитательной практики 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14400" y="1009311"/>
            <a:ext cx="85669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83356" y="1414463"/>
            <a:ext cx="91797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долгосрочного проекта - понимание и осознание  «зеленой аксиомы»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</a:t>
            </a:r>
            <a:r>
              <a:rPr lang="ru-RU" altLang="ru-RU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ринципиальная возможность гармонии человека и природы на основе знания границ дозволенного и готовности учиться мудрости у природы» (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мудрости у природы)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ДАТЫ: сентябрь 2022 — май  2023 гг. 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83356" y="2933686"/>
            <a:ext cx="917976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проект  2022 -2026 г. </a:t>
            </a:r>
            <a:r>
              <a:rPr lang="ru-RU" altLang="ru-RU" sz="1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 устойчивому развитию через «зеленые аксиомы»»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1.Этап 2022-2023 .    -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и осознание «зеленой аксиомы»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</a:t>
            </a:r>
            <a:r>
              <a:rPr lang="ru-RU" altLang="ru-RU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ринципиальная возможность гармонии человека и природы на основе знания границ дозволенного и готовности учиться мудрости у природы» (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мудрости у природы);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2023-2024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 и осознание «зеленой аксиомы» «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сохранения природного и культурного разнообразия – как базовое условие выживания человечества и его устойчивого развития (Мир в наследие);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2024-2025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 и осознание   «зеленой аксиомы»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«Меры изменения окружающей среды и учета дефицитных ресурсов»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(Мера изменения общей среды жизни: природной и социокультурной);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2025-2026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 и осознание   «зеленой аксиомы»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«Общая среда, общая судьба, общая ответственность».  </a:t>
            </a:r>
          </a:p>
        </p:txBody>
      </p:sp>
    </p:spTree>
    <p:extLst>
      <p:ext uri="{BB962C8B-B14F-4D97-AF65-F5344CB8AC3E}">
        <p14:creationId xmlns:p14="http://schemas.microsoft.com/office/powerpoint/2010/main" val="18405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1751</TotalTime>
  <Words>3010</Words>
  <Application>Microsoft Office PowerPoint</Application>
  <PresentationFormat>Широкоэкранный</PresentationFormat>
  <Paragraphs>164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Учительская №1</cp:lastModifiedBy>
  <cp:revision>93</cp:revision>
  <dcterms:created xsi:type="dcterms:W3CDTF">2022-11-14T02:47:46Z</dcterms:created>
  <dcterms:modified xsi:type="dcterms:W3CDTF">2023-01-18T10:35:17Z</dcterms:modified>
</cp:coreProperties>
</file>